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6" r:id="rId2"/>
    <p:sldId id="259" r:id="rId3"/>
    <p:sldId id="263" r:id="rId4"/>
    <p:sldId id="264" r:id="rId5"/>
    <p:sldId id="261" r:id="rId6"/>
    <p:sldId id="265" r:id="rId7"/>
    <p:sldId id="260" r:id="rId8"/>
    <p:sldId id="262" r:id="rId9"/>
    <p:sldId id="257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92"/>
    <p:restoredTop sz="78843"/>
  </p:normalViewPr>
  <p:slideViewPr>
    <p:cSldViewPr snapToGrid="0" snapToObjects="1">
      <p:cViewPr varScale="1">
        <p:scale>
          <a:sx n="96" d="100"/>
          <a:sy n="96" d="100"/>
        </p:scale>
        <p:origin x="37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DF75CB-640D-2545-B531-ADB146536656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8C06E-E566-5C4C-9959-7D4E81869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 Close</a:t>
            </a:r>
            <a:r>
              <a:rPr lang="en-US" baseline="0" dirty="0" smtClean="0"/>
              <a:t> computers, no cell phones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Wordcloud</a:t>
            </a:r>
            <a:r>
              <a:rPr lang="en-US" baseline="0" dirty="0" smtClean="0"/>
              <a:t> = we’re all here to learn something (BASICS, PLOTTING, MORE COMFORTABLE)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STATISTICAL ANALYSIS = Not teaching stats, but </a:t>
            </a:r>
            <a:r>
              <a:rPr lang="en-US" baseline="0" dirty="0" smtClean="0"/>
              <a:t>R facilitates learning both through the language itself and through the open-source community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Focus = R</a:t>
            </a:r>
            <a:r>
              <a:rPr lang="en-US" baseline="0" dirty="0" smtClean="0"/>
              <a:t> is for Reproducibility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74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Your moment of </a:t>
            </a:r>
            <a:r>
              <a:rPr lang="en-US" dirty="0" err="1" smtClean="0"/>
              <a:t>zen</a:t>
            </a:r>
            <a:r>
              <a:rPr lang="en-US" dirty="0" smtClean="0"/>
              <a:t>. Reproducibility is a goal not a state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is driven by the exchange of information and knowledge.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Currently, there is a lot that we can do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recent study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Stodden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al.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2018) demonstrated that only 26% of studies published in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 be reproduced. This was even more striking given that the study was conducted after the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 instituted it’s open data policy.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Luckily, advances in open-source computer languages, such as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provide a way to produce computations that can more easily document scientific research in a transparent, easily shared way.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course, we will cover how to conduct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reproducible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tific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research using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programming language and supporting software that will enable researchers to more clearly and easily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projects. 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 = coding in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RStudio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 and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 control system.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784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Tool for Working Smarter (</a:t>
            </a:r>
            <a:r>
              <a:rPr lang="en-US" dirty="0" smtClean="0"/>
              <a:t>Transparency): code is a part of science and should be shared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5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Philosophy: Reproducibility &amp; Benefaction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i="1" dirty="0" smtClean="0"/>
              <a:t>Science </a:t>
            </a:r>
            <a:r>
              <a:rPr lang="en-US" dirty="0" smtClean="0"/>
              <a:t>44% w/ artefacts, 24% reproducible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FAIR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Experiment </a:t>
            </a:r>
            <a:r>
              <a:rPr lang="mr-IN" dirty="0" smtClean="0"/>
              <a:t>–</a:t>
            </a:r>
            <a:r>
              <a:rPr lang="en-US" dirty="0" smtClean="0"/>
              <a:t> Design and Observation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Digitizing and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</a:t>
            </a:r>
            <a:r>
              <a:rPr lang="mr-IN" dirty="0" smtClean="0"/>
              <a:t>–</a:t>
            </a:r>
            <a:r>
              <a:rPr lang="en-US" dirty="0" smtClean="0"/>
              <a:t> Wrangling (IO, assign, object, index, type, paths)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Check &amp; Test (conditionals)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Computation </a:t>
            </a:r>
            <a:r>
              <a:rPr lang="mr-IN" dirty="0" smtClean="0"/>
              <a:t>–</a:t>
            </a:r>
            <a:r>
              <a:rPr lang="en-US" dirty="0" smtClean="0"/>
              <a:t> Analysis, Modeling, etc.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Results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Plotting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Best Practices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Notebooks (data + code + annotation)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Style (</a:t>
            </a:r>
            <a:r>
              <a:rPr lang="en-US" dirty="0" err="1" smtClean="0"/>
              <a:t>formatR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Data and code = Open Access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err="1" smtClean="0"/>
              <a:t>Github</a:t>
            </a:r>
            <a:r>
              <a:rPr lang="en-US" dirty="0" smtClean="0"/>
              <a:t>, </a:t>
            </a:r>
            <a:r>
              <a:rPr lang="en-US" dirty="0" err="1" smtClean="0"/>
              <a:t>Dataverse</a:t>
            </a:r>
            <a:r>
              <a:rPr lang="en-US" dirty="0" smtClean="0"/>
              <a:t>, </a:t>
            </a:r>
            <a:r>
              <a:rPr lang="en-US" dirty="0" err="1" smtClean="0"/>
              <a:t>Figshare</a:t>
            </a:r>
            <a:r>
              <a:rPr lang="en-US" dirty="0" smtClean="0"/>
              <a:t>, Dryad, EDI, NCBI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Capsules (</a:t>
            </a:r>
            <a:r>
              <a:rPr lang="en-US" dirty="0" err="1" smtClean="0"/>
              <a:t>ReproZip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VMs (system independence)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Provenance (</a:t>
            </a:r>
            <a:r>
              <a:rPr lang="en-US" dirty="0" err="1" smtClean="0"/>
              <a:t>provR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Code cleaning (</a:t>
            </a:r>
            <a:r>
              <a:rPr lang="en-US" dirty="0" err="1" smtClean="0"/>
              <a:t>cleanR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Continuous integration (Travis)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Engagement (Websites, Blogs, Twitter, etc.)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Life-long learning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ROpenSci</a:t>
            </a:r>
            <a:r>
              <a:rPr lang="en-US" dirty="0" smtClean="0"/>
              <a:t>, </a:t>
            </a:r>
            <a:r>
              <a:rPr lang="en-US" dirty="0" err="1" smtClean="0"/>
              <a:t>stackoverflow</a:t>
            </a:r>
            <a:r>
              <a:rPr lang="en-US" dirty="0" smtClean="0"/>
              <a:t>, </a:t>
            </a:r>
            <a:r>
              <a:rPr lang="en-US" dirty="0" err="1" smtClean="0"/>
              <a:t>Tidyverse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3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Spreadsheets</a:t>
            </a:r>
            <a:r>
              <a:rPr lang="en-US" baseline="0" dirty="0" smtClean="0"/>
              <a:t> and databases for data entry, not analysis. If </a:t>
            </a:r>
            <a:r>
              <a:rPr lang="en-US" dirty="0" smtClean="0"/>
              <a:t>“Data wrangling” and analyses are coded, they are more transparent and easier to redo.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27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Scientific ”Scripts” are goal oriented, usually “one-offs”,</a:t>
            </a:r>
            <a:r>
              <a:rPr lang="en-US" baseline="0" dirty="0" smtClean="0"/>
              <a:t> leading to complicated “brittle machines”</a:t>
            </a:r>
            <a:endParaRPr lang="en-US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Aiming</a:t>
            </a:r>
            <a:r>
              <a:rPr lang="en-US" baseline="0" dirty="0" smtClean="0"/>
              <a:t> for shareable code is not the main goal, but it is important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We want to turn on the light now, but making it easier for others to turn on the light is more beneficial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82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095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 is like an </a:t>
            </a:r>
            <a:r>
              <a:rPr lang="en-US" dirty="0" err="1" smtClean="0"/>
              <a:t>iceburg</a:t>
            </a:r>
            <a:r>
              <a:rPr lang="en-US" dirty="0" smtClean="0"/>
              <a:t>. This class</a:t>
            </a:r>
            <a:r>
              <a:rPr lang="en-US" baseline="0" dirty="0" smtClean="0"/>
              <a:t> will go as deep as we can.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8C06E-E566-5C4C-9959-7D4E818694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657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7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4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6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56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34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7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1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49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2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B072B-81EC-7546-9021-89DDBC0AC616}" type="datetimeFigureOut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8DF4-1C1C-2046-9557-15D0A9A5B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2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7896" y="-3700670"/>
            <a:ext cx="13702747" cy="1370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16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74700"/>
            <a:ext cx="12212320" cy="763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1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64352" y="2825234"/>
            <a:ext cx="943335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P(reproduce) = docs </a:t>
            </a:r>
            <a:r>
              <a:rPr lang="en-US" sz="3000" b="1" dirty="0" smtClean="0"/>
              <a:t>* </a:t>
            </a:r>
            <a:r>
              <a:rPr lang="en-US" sz="3000" b="1" dirty="0" smtClean="0"/>
              <a:t>data </a:t>
            </a:r>
            <a:r>
              <a:rPr lang="en-US" sz="3000" b="1" dirty="0"/>
              <a:t>*</a:t>
            </a:r>
            <a:r>
              <a:rPr lang="en-US" sz="3000" b="1" dirty="0" smtClean="0"/>
              <a:t> </a:t>
            </a:r>
            <a:r>
              <a:rPr lang="en-US" sz="3000" b="1" dirty="0" smtClean="0"/>
              <a:t>software-system information</a:t>
            </a:r>
            <a:endParaRPr lang="en-US" sz="3000" b="1" dirty="0" smtClean="0"/>
          </a:p>
        </p:txBody>
      </p:sp>
    </p:spTree>
    <p:extLst>
      <p:ext uri="{BB962C8B-B14F-4D97-AF65-F5344CB8AC3E}">
        <p14:creationId xmlns:p14="http://schemas.microsoft.com/office/powerpoint/2010/main" val="196083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4900" y="25146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Question(s)</a:t>
            </a:r>
            <a:endParaRPr lang="en-US" sz="2400"/>
          </a:p>
        </p:txBody>
      </p:sp>
      <p:sp>
        <p:nvSpPr>
          <p:cNvPr id="5" name="TextBox 4"/>
          <p:cNvSpPr txBox="1"/>
          <p:nvPr/>
        </p:nvSpPr>
        <p:spPr>
          <a:xfrm>
            <a:off x="1104900" y="1282700"/>
            <a:ext cx="168607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Hypothesis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771899" y="2514598"/>
            <a:ext cx="191749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Study Design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388100" y="25145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Data Collection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879344" y="3632197"/>
            <a:ext cx="170260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Simulation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5106205" y="4900312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Software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388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Analyses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309100" y="3632198"/>
            <a:ext cx="208280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Sharing</a:t>
            </a:r>
            <a:endParaRPr lang="en-US" sz="2400" dirty="0"/>
          </a:p>
        </p:txBody>
      </p:sp>
      <p:cxnSp>
        <p:nvCxnSpPr>
          <p:cNvPr id="13" name="Straight Arrow Connector 12"/>
          <p:cNvCxnSpPr>
            <a:stCxn id="5" idx="2"/>
            <a:endCxn id="4" idx="0"/>
          </p:cNvCxnSpPr>
          <p:nvPr/>
        </p:nvCxnSpPr>
        <p:spPr>
          <a:xfrm>
            <a:off x="1947938" y="1744365"/>
            <a:ext cx="0" cy="7702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3"/>
            <a:endCxn id="6" idx="1"/>
          </p:cNvCxnSpPr>
          <p:nvPr/>
        </p:nvCxnSpPr>
        <p:spPr>
          <a:xfrm flipV="1">
            <a:off x="2790976" y="2745431"/>
            <a:ext cx="980923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6" idx="3"/>
            <a:endCxn id="7" idx="1"/>
          </p:cNvCxnSpPr>
          <p:nvPr/>
        </p:nvCxnSpPr>
        <p:spPr>
          <a:xfrm>
            <a:off x="5689398" y="2745431"/>
            <a:ext cx="69870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6" idx="2"/>
            <a:endCxn id="8" idx="0"/>
          </p:cNvCxnSpPr>
          <p:nvPr/>
        </p:nvCxnSpPr>
        <p:spPr>
          <a:xfrm flipH="1">
            <a:off x="4730648" y="2976263"/>
            <a:ext cx="1" cy="6559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7" idx="2"/>
            <a:endCxn id="10" idx="0"/>
          </p:cNvCxnSpPr>
          <p:nvPr/>
        </p:nvCxnSpPr>
        <p:spPr>
          <a:xfrm>
            <a:off x="7429500" y="2976263"/>
            <a:ext cx="0" cy="6559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3"/>
            <a:endCxn id="10" idx="1"/>
          </p:cNvCxnSpPr>
          <p:nvPr/>
        </p:nvCxnSpPr>
        <p:spPr>
          <a:xfrm>
            <a:off x="5581951" y="3863030"/>
            <a:ext cx="806149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" idx="2"/>
            <a:endCxn id="9" idx="0"/>
          </p:cNvCxnSpPr>
          <p:nvPr/>
        </p:nvCxnSpPr>
        <p:spPr>
          <a:xfrm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9" idx="0"/>
            <a:endCxn id="8" idx="2"/>
          </p:cNvCxnSpPr>
          <p:nvPr/>
        </p:nvCxnSpPr>
        <p:spPr>
          <a:xfrm flipH="1" flipV="1">
            <a:off x="4730648" y="4093862"/>
            <a:ext cx="1416957" cy="80645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0" idx="2"/>
            <a:endCxn id="9" idx="0"/>
          </p:cNvCxnSpPr>
          <p:nvPr/>
        </p:nvCxnSpPr>
        <p:spPr>
          <a:xfrm flipH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9" idx="0"/>
            <a:endCxn id="10" idx="2"/>
          </p:cNvCxnSpPr>
          <p:nvPr/>
        </p:nvCxnSpPr>
        <p:spPr>
          <a:xfrm flipV="1">
            <a:off x="6147605" y="4093863"/>
            <a:ext cx="1281895" cy="8064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0" idx="3"/>
            <a:endCxn id="11" idx="1"/>
          </p:cNvCxnSpPr>
          <p:nvPr/>
        </p:nvCxnSpPr>
        <p:spPr>
          <a:xfrm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>
            <a:stCxn id="11" idx="0"/>
            <a:endCxn id="5" idx="3"/>
          </p:cNvCxnSpPr>
          <p:nvPr/>
        </p:nvCxnSpPr>
        <p:spPr>
          <a:xfrm rot="16200000" flipV="1">
            <a:off x="5511406" y="-1206896"/>
            <a:ext cx="2118665" cy="7559524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1" idx="1"/>
            <a:endCxn id="10" idx="3"/>
          </p:cNvCxnSpPr>
          <p:nvPr/>
        </p:nvCxnSpPr>
        <p:spPr>
          <a:xfrm flipH="1">
            <a:off x="8470900" y="3863031"/>
            <a:ext cx="8382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02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9525"/>
            <a:ext cx="9131300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00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79600" y="1504940"/>
            <a:ext cx="88773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Setup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your project so that there is a clear architecture (</a:t>
            </a:r>
            <a:r>
              <a:rPr lang="en-US" sz="2400" b="1" dirty="0" err="1">
                <a:latin typeface="Calibri" charset="0"/>
                <a:ea typeface="Calibri" charset="0"/>
                <a:cs typeface="Calibri" charset="0"/>
              </a:rPr>
              <a:t>RStudio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Work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so that your computation from initial data to finished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results will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be coded (wherever possible), including data cleaning and processing steps (</a:t>
            </a:r>
            <a:r>
              <a:rPr lang="en-US" sz="2400" b="1" dirty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Keep track of versions of your code (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Make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initial data available (whenever possible, </a:t>
            </a:r>
            <a:r>
              <a:rPr lang="en-US" sz="2400" b="1" dirty="0" err="1" smtClean="0">
                <a:latin typeface="Calibri" charset="0"/>
                <a:ea typeface="Calibri" charset="0"/>
                <a:cs typeface="Calibri" charset="0"/>
              </a:rPr>
              <a:t>Github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Keep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track of software dependencies (</a:t>
            </a:r>
            <a:r>
              <a:rPr lang="en-US" sz="2400" b="1" i="1" dirty="0" smtClean="0">
                <a:latin typeface="Calibri" charset="0"/>
                <a:ea typeface="Calibri" charset="0"/>
                <a:cs typeface="Calibri" charset="0"/>
              </a:rPr>
              <a:t>packrat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Be 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organized, succinct in style, coding and documentation 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formatR</a:t>
            </a:r>
            <a:r>
              <a:rPr lang="en-US" sz="2400" i="1" dirty="0" smtClean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2400" b="1" i="1" dirty="0" err="1" smtClean="0">
                <a:latin typeface="Calibri" charset="0"/>
                <a:ea typeface="Calibri" charset="0"/>
                <a:cs typeface="Calibri" charset="0"/>
              </a:rPr>
              <a:t>Rmarkdown</a:t>
            </a: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) 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8165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25600"/>
            <a:ext cx="12192000" cy="902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3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2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739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16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6572</TotalTime>
  <Words>577</Words>
  <Application>Microsoft Macintosh PowerPoint</Application>
  <PresentationFormat>Widescreen</PresentationFormat>
  <Paragraphs>66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Matthew K.</dc:creator>
  <cp:lastModifiedBy>Lau, Matthew K.</cp:lastModifiedBy>
  <cp:revision>86</cp:revision>
  <cp:lastPrinted>2018-06-07T00:27:14Z</cp:lastPrinted>
  <dcterms:created xsi:type="dcterms:W3CDTF">2018-05-04T16:09:15Z</dcterms:created>
  <dcterms:modified xsi:type="dcterms:W3CDTF">2018-06-07T02:23:07Z</dcterms:modified>
</cp:coreProperties>
</file>

<file path=docProps/thumbnail.jpeg>
</file>